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44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</p:sldMasterIdLst>
  <p:sldIdLst>
    <p:sldId id="272" r:id="rId13"/>
    <p:sldId id="268" r:id="rId14"/>
    <p:sldId id="269" r:id="rId15"/>
    <p:sldId id="262" r:id="rId16"/>
    <p:sldId id="266" r:id="rId17"/>
    <p:sldId id="265" r:id="rId18"/>
    <p:sldId id="280" r:id="rId19"/>
    <p:sldId id="259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-2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E508-CBB0-48A6-B25F-B5120ED4CE68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CC8BB66-6D19-42F8-AFC1-4185792B5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C4D2A-E887-46A6-AAA8-B59FAA7427FB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317972A-5C28-4C43-8E40-801634E4F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5BF1-AB6F-4160-8845-00F35E726736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E0FDB-508F-4CA9-A495-7B56068475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D884-59DD-4EA8-AC13-663B5126C8C8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F8C22-CF11-47AF-A10C-9D7C8F3081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1506-7DA6-49D3-A47E-45566B29F6C6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0133D-DA28-452E-8F83-2AD2A203F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4614-D70D-48FC-88CD-FB91AC3ABD6B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3FE05-6DFC-4D83-ADA8-B754A440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B919-8A6D-421C-AD30-6552CC41F1D6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36BA-DA3E-4C2E-86B0-355E706BE2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EE233-9DAB-4CC7-BBE3-6A890F51EF31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B31B4-C67C-43B2-99C8-E304E754F7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7489-DBBD-43D3-85D9-898AB8B6D2BC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B16F-6323-4D84-8626-6D5F2ED0C4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8B99F-DD08-4BE2-A10B-68C9ECA361B1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A22A-7125-4249-A07D-C4D738A9C7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43B4-E0E3-4C72-AC54-8FBF40104DEC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5FC7-6C76-4A3C-A837-9E4BF68ACE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5698A-C9A3-42A0-A0A4-1F8DF37C4D87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FE7F-9F9F-4956-B73F-BC4F45B77F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1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1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C413E-6473-4BC6-A853-E49BD1FF159A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3DF5F53-D021-4AEC-94AD-060FF4889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9C3F-FCE7-4BB3-BF8A-AA2EAA90C597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A02BD-8BA6-4C79-B484-02A0725FAC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3A75-CC71-4D35-8B19-7A8D83D21E2C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4EFA6-EC61-4F23-92B7-CF44B6B449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0913-B174-4A59-89ED-EECA008BAB41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09CE7-84E6-45B0-BCA3-3187848DD1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7DDC2-B4F0-4361-90DD-F2897DCF0B5C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E223F-F571-4B3C-BA7A-75539D657C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E4C1-51B9-4E63-80B0-B67A9949C0C6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16E92-BCFD-43D3-89F7-56B16C0A38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D69F-9182-4BD3-94A1-82A457E009E7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7285A-3D3A-4BC6-A1A0-C6325C38A5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8C08-5B5E-48FA-87BC-6319CD7DFFF2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4184-B577-4BFB-8AF8-D09791973A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3AD42-C3F0-4E27-8808-0767BBBD9159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8AF9-A664-4B59-AE19-6F6A61CDCE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1F54-2C82-49F5-BEFF-77435A37C8B5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FAE7-5485-42F5-8CB8-452CFBC076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F9EBE-7148-4465-A249-8D597D68CF99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3D212-3D1B-44D3-AF75-AE86FEBAE5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F37E-0405-4CE9-8F83-DA28B12CA95C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5F4FD76-FA8E-46C9-8C72-B1C4F1AB0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65ED0-E708-4464-85B1-6FD7DD6C4BF1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AB397-C022-4D32-9840-E6573A8C30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0578A-DACD-46BE-B250-39EEA96EE7E8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D03D-3E9B-4B8C-A90E-96F305CB22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911CE-CACD-4E66-B265-72578FF2B4BF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A1ECD-DE06-44B2-96F6-F4A9D9940B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A14E-2CD9-4698-9FF1-78BE551B291D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04D8B-79FE-4BA6-867F-484DD4BE24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0DDE-E73A-4985-B4D0-D1DE00CF9E18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04E9B-495C-4B4D-A1CE-BE1F3DC2F9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B1593-D4A7-47D3-A73C-AC465B652AFF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7A81-2E63-4C91-9DE3-01B6AA7F44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5BB8A-77FF-4ABF-965E-C77E09870EA3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A8272-27DC-475C-B4EB-6CAFDA6A16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418EE-7850-4FDE-98A5-43592C159843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5DF7-784A-4D0B-897E-AB104F06C5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0288A-9306-4FD4-BA97-62BD3307B0A6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BC39-E72B-43E8-AC51-850B496855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B601D-4038-4B54-9A05-046C39DC4192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D0B0-A73F-4A12-AA53-4F5C919F5B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0E4E-1352-4219-8647-CFD4565310DB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2EF2815-50D0-4776-94EE-107F0B43A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C489-2A2F-4167-B4E6-C4AE3EFEBE59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EC70-B4A6-44A3-98FF-504EEC5448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1593E-8512-41D8-A2A6-3CDB5C6678E4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1E511-705D-4382-B321-7D1C6800B3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CB1C5-B77A-404A-8D15-106F33E34C2F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8196-CA6C-4812-A400-217E3C4AB9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8B70E-5876-402D-AC0B-3A0B7F196B90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8F59751-6031-4727-B248-78861773D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00CF-C98F-4F6B-9B0F-4D744235E8B4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1E61D82-E303-4B00-9BE6-BD156BEDA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F2237-BCD1-41D2-AA06-3EFC28A272DC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8E1BA6C-2028-404C-8642-97D7F1F4C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18B3-C9EF-4A70-9040-F1A7A8E06E8D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89E5C0D-D0B7-4B97-AE6D-D53CCB6FF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BB19-9320-4F63-9B48-817CE5DE6300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7FB84E7-D662-47C5-A655-61975709D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B328-1697-4438-912C-EE731F8693BE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AC701CF-21B6-409E-9806-A7A0FC0B7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51170-87C6-41A3-9A12-67E537F90841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C314AF1-2CAB-47D0-A2B1-6158D92DC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522DA-9053-43DE-8DFC-2678E8DDB73D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8CA16D1-36FA-4252-AECB-2B7A6A4CF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041A0-4A9B-4EE6-8F73-4FA8B21E3452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CFF8245-CB16-4981-95E4-A8BA7D510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1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1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451A-6712-4688-B930-ECCAFD68BB3C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EB79E39-A48A-4D7B-BEB2-C858ACB56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5A1D-A1A9-4AAB-8FAF-7CD9FCA3F43A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52C8A37-A4B9-4B24-99CF-0454640EE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AFC3C-EA83-451F-BE52-AB234BC17E8D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5CE8C46-9667-4EDC-B78C-4DDA0CE15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3A89A-7E56-48EA-B163-868128883F14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D3F4076-9063-4FAE-AC3D-55369E736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2BEE-8F36-43CD-9C79-DD1CD5D3EB29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422291C-38A4-4D25-84A5-5345CDF7F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B9294-D54B-440C-8FB7-D599789127BA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176F113-4FA0-4E11-959C-ED47C3630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BD820-2652-485A-B088-BD6458F7B06E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1020644-C71B-43A0-B876-655D55C4A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D5601-6C90-447B-8D82-CA9822720137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DCA7AFA-1C1C-4609-ADBE-80C786487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D926-F86A-4236-AFC3-036979FC7B1B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2280BE6-DAAD-4EAD-90B5-D0295A149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3DA7-F946-47E6-87AC-13D13DF635D1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BB6C820-3A32-40CF-A057-A147496B0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922B-A999-40BE-8DF3-A145EE5CF177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B196D82-01FE-424D-B6C4-0C2178503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C6A9-4345-4777-B5BF-FA6C9090DD02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BD09E0A-5D16-4286-B96F-49080C8B5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1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1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C6491-71DA-41CD-B70E-F030948B777E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6FDA427-D144-45B4-A289-957A33734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9ACE-C7E7-44F6-8E6F-2B4F7309CB57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203908A-70E2-426A-90DF-42EB311CC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5ABC5-E61E-43B5-A4EE-20432732FBE0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4E3D621-D199-4580-8329-1ABF42A51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5AE1-F421-4908-B56D-35056747FC5E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ECD452B-647C-4BCA-B5EA-21FBECE62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A3D3-5AA5-4CB7-875B-83995071FF31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09A7C8D-B9D2-4977-BC92-A62BE32CA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85D9-F49A-4040-A9B1-057C51885B4C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29E729E-9468-48FD-94BB-4E089F72C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36C74-1823-4414-AAB9-C3A60C1ACDB1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3C0E909-F052-4D95-87FD-2A0A197A9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5A80-7183-483B-9B67-712E1D5B0BC6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D7A30AD-ECFA-4430-AB4D-A44AF44D0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DB30E-7718-4397-91A9-8D8D00D8787A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D78FECE-37B5-4373-A979-79DC817E3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57F5-CEEC-4E9A-92F7-BDA33619A535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8AC78B5-6567-438B-A033-F6C6C7527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D462-74AF-48F2-9AE6-1DF732164079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135E1D4-9F97-45B2-974C-86D75F30D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BCF1-5C3D-4628-836F-34698A563691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E495A77-6B94-4D82-9EFB-63FB97E47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1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1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C2639-1C1F-4767-BF69-5D77E74A39D8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0A42285-A466-430F-B039-5302E6F14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497E1-0E21-4264-A041-444D7B7DC39A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C0E2-0CB2-45F2-826E-E05292349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A54E-1499-4139-8761-10B13AE145A5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3F80-499C-4E77-B439-2AF2583BC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FECCC-0E97-4A56-8B45-AA9BF6A6F238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2934-00DF-4CE3-8BB4-575C75526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181D-D594-4436-8488-C6E4460C9586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C2A4E-3459-4063-9B4D-20AA0BDE0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77D6-C2EF-42C9-BE3F-01F721C2D829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3B29-B232-45A1-A019-B06711CC4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971D-9170-46D4-8F73-B543DB0FB930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FB7AE4B-5683-4E14-849E-C83C049A7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CE827-B907-45E0-BB6F-608A06ABB4A9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46BB-1D9C-46BF-9FB0-B0ED8E7E0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2EBC-B433-442F-826D-7E3D21ABFDD5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F687-F77E-421F-9CFB-15B7D5FCB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E992-7FDF-4CAF-BA3B-C00E2907A116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F557-5220-4223-AA16-AE3967522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D113F-C989-45A0-A292-AD74ACA04772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BC28A-9858-48BE-A67A-FE53BCC1E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288B-4EE8-46D4-81FA-C28458DDAE49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101E2-5FA6-432C-81A4-2B06F6FB3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1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1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5F6B7-BD13-49D9-9C98-2F622911885B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ECBB-04FD-4651-83C6-BF594FD9E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9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D28A8-9DCA-4AF4-9FC6-CAAFEEF34123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A2D8-0F9B-4F58-B3C5-D773ED8E5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780EB-A77D-4894-9AB0-E80D26F84526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34BA5-B49E-4215-A21D-639944F6AB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BDAAD-60DD-44F5-AB9E-1704B40DDEE0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02DD7-A507-48CC-99C8-3CEA5AD715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EA6A-21FC-4CA6-B219-E1E8E50D98EF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A6147-7A05-4B75-BAFA-04C79D4012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3217-2F01-450D-A654-7E11D7B15A61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67A674F-8B11-4623-826E-ACB9874B5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6D657-15CB-4C99-9576-0A51F1CA6782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370F7-7861-4C1F-A0AE-57DDBD8047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5FBEF-AA84-4AC3-A47E-E7BEDB9743C4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B072-C980-4A4C-983D-CF7321CA8C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8ECF-5800-4CD2-8DBA-2992637A91A1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9847-EFD6-4A8B-ACBC-43CF34A9E0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7864-CE8F-410E-A6A0-13A1F436957D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8169B-3905-429C-BFE0-8F70F09ABA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4A6F-624E-4CEA-AED5-5341E5CB335C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857F2-1EF1-4601-87D4-7AE5190F5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87F32-8463-4F90-9AEC-46AAC9EBEAE6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64D5C-9F2A-4BA6-B678-3AA3E6959C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0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0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3E6F-A396-4109-9EC3-64F095EEDCF5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E813-B78B-466E-B793-B9C738D38C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8096C-8B6F-45EF-B664-B92B17819600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649FB-D9A3-4327-8D65-AD1C358C8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CBB26-1D5F-484C-9864-D13BF7384435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E9A3-F5C3-43A8-AF32-7B98A02EC8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5C186-582F-4099-A01D-4CFD1716C228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E73B3-29D0-4780-8538-5CC0BD20C1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EC88-52C7-4650-9311-D270D7B5C7BD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C01E5CA-D85B-482E-BB47-91A4016B6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1257-BF86-4394-A90B-5F0B01799B7C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82E93-75C6-45FA-8C34-18F3825DEB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A544-AC8D-45B3-B20C-0DF8E015E7BB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17CF-3B9B-4B9C-8E12-19541D6FCE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AFC63-BFF6-4A00-B310-00F94E8EEAD4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DAAE0-C8C0-4E63-AE25-B1893079CF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165D-5E39-46BB-AD25-A0BF5829CB53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E7116-E226-4EBF-A7D9-9523EEE276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1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6FBF-E619-407C-BA02-CBAF4DCE299C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4B79-90A2-4DC1-A0F8-5C6AEF86E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FBC40-26C3-4D44-A5BB-8C1A6B41B44A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B279D-5F18-4776-A0A8-41A1DD58A6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7B7F-45C3-4084-B5E1-A2F89090A90B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0D8E-5C62-4BB0-906B-4DB38F4006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9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9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830FE-AE67-47B6-B464-8CFE934D1A15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1F136-24C1-4E2A-865A-527E07D85A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AD94-5803-4B23-BB42-D49188BC8DAF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2A39-6E96-49A3-BB7F-4E56A63C8F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9F1B6-62F4-4B21-8F72-C20133D0A9B4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7A0C-BB3D-42BE-A043-2DA0E31A6C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6DF5C-4EC8-40F8-AAB8-CE9157E337EE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110B73B-7F57-47D4-A3C2-881F55950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B9C6A-11B8-4EB2-819D-6306D679DFD4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1765-B6DE-4976-AF5D-230874B780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51BCE-5CA0-40C2-A4A4-349DD8571BBD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5250-9123-4F73-8A02-2FB87E2C77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4C9C-8D0A-4420-99EB-8B72DD80C6C4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6F6A8-BB4C-4A3C-B4A7-97D0A4E20C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DA53-1604-434E-9A87-BC8E17E4182B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EBEF-1D48-41DC-A26C-1BCBCFD64B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76E6-604B-45E4-A158-7B5D73916E45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E256-C561-44B8-BCBD-EDF930BBC9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8393-2834-4C9F-A93F-DC420E8BBB22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3004-B4DA-4E33-930E-E895F7123E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77A31-B782-430B-9BF1-C76A9C43BD6A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33ED8-5330-4B6F-8584-22F6934DAD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C8BEC-3843-4BBC-BD02-392178192786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9DCA-29E7-4C05-9C91-423F3DAB0B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01F3-A286-44B2-87A3-535BA0BEDDCF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AB5C-1EB1-4FCC-9311-3AB896540B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E6BAA-EBD7-4B7C-972F-C33B8E62DB2A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75666-D85C-4A22-B52B-0494B1ADF0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813C-1CBF-4E1C-AC0D-5C9EA03A1B3A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B591D8B-9248-4333-8005-9D453EB04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5AD2C-5681-46CC-8C59-852711DBA5BF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442C-7706-4B5B-B08B-C39E41B6A2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32F2-E052-4D4F-A19B-D191D1F8D629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620EE-D325-43D6-8A65-B0BBCA572F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1F46-2CDF-4044-BD87-2D34261DC8A3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FF6C-D7FC-4B6F-9E7D-247696B0A6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47F77-7DFD-4C47-92A8-8BCCB1C6995B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EC906-730F-43F6-B5E7-D882ED66BA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D972E-9B08-4223-9A25-4905346B39DA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E6AB-014B-4BEC-AFA9-233CA28B79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EAEA-86BD-4E61-AAA3-9BC4985E872B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FCDA-CA65-4709-ABAF-FE0ABBDB62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A4E6A-DC27-4222-907D-83179D65EE4E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2A52-7094-4849-AF71-ADD43E2B08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749E5-F697-4478-A9CD-847E053FFFAE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764EF-9255-4E14-B4ED-284C181F68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2D8B-7F22-4606-86A3-AF8DF2499FCD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63917-72C6-411E-8037-5CDD755F6F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8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8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A778-60F9-4B79-BEB2-397AA4B495F9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0C91-B824-4E79-B5E2-6E1E5D9D3C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D5C8A2-A059-49C7-A02B-6DB5991FC576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541259-5E5B-4949-A703-0248ED659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1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0311FE-998D-4372-9D5C-8563C470E77E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E7D79C-33CE-4B01-9F3D-B34E005FB3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49" r:id="rId2"/>
    <p:sldLayoutId id="2147483948" r:id="rId3"/>
    <p:sldLayoutId id="2147483947" r:id="rId4"/>
    <p:sldLayoutId id="2147483946" r:id="rId5"/>
    <p:sldLayoutId id="2147483945" r:id="rId6"/>
    <p:sldLayoutId id="2147483944" r:id="rId7"/>
    <p:sldLayoutId id="2147483943" r:id="rId8"/>
    <p:sldLayoutId id="2147483942" r:id="rId9"/>
    <p:sldLayoutId id="2147483941" r:id="rId10"/>
    <p:sldLayoutId id="21474839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90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04076-100E-4293-9C95-6F8D962B4E42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A77C80-BE3D-4BDA-BB79-23C4EA8A2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0" r:id="rId2"/>
    <p:sldLayoutId id="2147483959" r:id="rId3"/>
    <p:sldLayoutId id="2147483958" r:id="rId4"/>
    <p:sldLayoutId id="2147483957" r:id="rId5"/>
    <p:sldLayoutId id="2147483956" r:id="rId6"/>
    <p:sldLayoutId id="2147483955" r:id="rId7"/>
    <p:sldLayoutId id="2147483954" r:id="rId8"/>
    <p:sldLayoutId id="2147483953" r:id="rId9"/>
    <p:sldLayoutId id="2147483952" r:id="rId10"/>
    <p:sldLayoutId id="21474839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19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67E81B-2521-4696-899C-38D8F0957E53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C27C04-0633-4CF9-8165-9E4E68C33A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1" r:id="rId2"/>
    <p:sldLayoutId id="2147483970" r:id="rId3"/>
    <p:sldLayoutId id="2147483969" r:id="rId4"/>
    <p:sldLayoutId id="2147483968" r:id="rId5"/>
    <p:sldLayoutId id="2147483967" r:id="rId6"/>
    <p:sldLayoutId id="2147483966" r:id="rId7"/>
    <p:sldLayoutId id="2147483965" r:id="rId8"/>
    <p:sldLayoutId id="2147483964" r:id="rId9"/>
    <p:sldLayoutId id="2147483963" r:id="rId10"/>
    <p:sldLayoutId id="21474839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482F05-5E8A-4DD8-BD88-2ACFE9801745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4C0080-6860-48A3-904F-D132CBBD7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932FA9-0072-4269-8097-61777013A222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F5A238-459F-4032-9616-6058B5C24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166DDE-AB7C-468F-A1CE-E162B45DD3EA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FFCAC7-B760-4CA2-B468-60F40DEEA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2FA940-7303-47BD-880E-925656885845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387B57A-4BB4-4EA3-A206-B39A17E5B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4" r:id="rId2"/>
    <p:sldLayoutId id="2147483893" r:id="rId3"/>
    <p:sldLayoutId id="2147483892" r:id="rId4"/>
    <p:sldLayoutId id="2147483891" r:id="rId5"/>
    <p:sldLayoutId id="2147483890" r:id="rId6"/>
    <p:sldLayoutId id="2147483889" r:id="rId7"/>
    <p:sldLayoutId id="2147483888" r:id="rId8"/>
    <p:sldLayoutId id="2147483887" r:id="rId9"/>
    <p:sldLayoutId id="2147483886" r:id="rId10"/>
    <p:sldLayoutId id="21474838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1358F3-91E2-4402-80A9-B556E9863055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8230D7-A539-4CE2-A39B-ED2B7CC905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5" r:id="rId2"/>
    <p:sldLayoutId id="2147483904" r:id="rId3"/>
    <p:sldLayoutId id="2147483903" r:id="rId4"/>
    <p:sldLayoutId id="2147483902" r:id="rId5"/>
    <p:sldLayoutId id="2147483901" r:id="rId6"/>
    <p:sldLayoutId id="2147483900" r:id="rId7"/>
    <p:sldLayoutId id="2147483899" r:id="rId8"/>
    <p:sldLayoutId id="2147483898" r:id="rId9"/>
    <p:sldLayoutId id="2147483897" r:id="rId10"/>
    <p:sldLayoutId id="21474838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7742A8-BA16-4CEA-8716-5BFF589FAAE5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B8B54D-87DC-4B6D-8F06-2FC223F230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6" r:id="rId2"/>
    <p:sldLayoutId id="2147483915" r:id="rId3"/>
    <p:sldLayoutId id="2147483914" r:id="rId4"/>
    <p:sldLayoutId id="2147483913" r:id="rId5"/>
    <p:sldLayoutId id="2147483912" r:id="rId6"/>
    <p:sldLayoutId id="2147483911" r:id="rId7"/>
    <p:sldLayoutId id="2147483910" r:id="rId8"/>
    <p:sldLayoutId id="2147483909" r:id="rId9"/>
    <p:sldLayoutId id="2147483908" r:id="rId10"/>
    <p:sldLayoutId id="21474839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137E1-1DF3-4E30-B139-10B4DA84F250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2811A4-B770-4B35-9E85-9B229E004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7" r:id="rId2"/>
    <p:sldLayoutId id="2147483926" r:id="rId3"/>
    <p:sldLayoutId id="2147483925" r:id="rId4"/>
    <p:sldLayoutId id="2147483924" r:id="rId5"/>
    <p:sldLayoutId id="2147483923" r:id="rId6"/>
    <p:sldLayoutId id="2147483922" r:id="rId7"/>
    <p:sldLayoutId id="2147483921" r:id="rId8"/>
    <p:sldLayoutId id="2147483920" r:id="rId9"/>
    <p:sldLayoutId id="2147483919" r:id="rId10"/>
    <p:sldLayoutId id="2147483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698384-73D9-4216-BB66-F7E6C505AE63}" type="datetimeFigureOut">
              <a:rPr lang="ru-RU"/>
              <a:pPr>
                <a:defRPr/>
              </a:pPr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5EA075-2C6B-44C4-9EA0-0142671298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38" r:id="rId2"/>
    <p:sldLayoutId id="2147483937" r:id="rId3"/>
    <p:sldLayoutId id="2147483936" r:id="rId4"/>
    <p:sldLayoutId id="2147483935" r:id="rId5"/>
    <p:sldLayoutId id="2147483934" r:id="rId6"/>
    <p:sldLayoutId id="2147483933" r:id="rId7"/>
    <p:sldLayoutId id="2147483932" r:id="rId8"/>
    <p:sldLayoutId id="2147483931" r:id="rId9"/>
    <p:sldLayoutId id="2147483930" r:id="rId10"/>
    <p:sldLayoutId id="21474839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Заголовок 1"/>
          <p:cNvSpPr>
            <a:spLocks noGrp="1"/>
          </p:cNvSpPr>
          <p:nvPr>
            <p:ph type="ctrTitle"/>
          </p:nvPr>
        </p:nvSpPr>
        <p:spPr>
          <a:xfrm>
            <a:off x="2881313" y="3887788"/>
            <a:ext cx="7358062" cy="1470025"/>
          </a:xfrm>
        </p:spPr>
        <p:txBody>
          <a:bodyPr/>
          <a:lstStyle/>
          <a:p>
            <a:pPr marL="449263" indent="-830263"/>
            <a:r>
              <a:rPr lang="ru-RU" sz="2800" b="1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Краткая презентация основной образовательной </a:t>
            </a:r>
            <a:br>
              <a:rPr lang="ru-RU" sz="2800" b="1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программы дошкольного образования</a:t>
            </a:r>
            <a:br>
              <a:rPr lang="ru-RU" sz="2800" b="1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МКДОУ д</a:t>
            </a:r>
            <a:r>
              <a:rPr lang="en-US" sz="2800" b="1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2800" b="1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 №356</a:t>
            </a:r>
            <a:br>
              <a:rPr lang="ru-RU" sz="2800" b="1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endParaRPr lang="ru-RU" sz="2800" b="1" i="1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2638" y="285750"/>
            <a:ext cx="6122987" cy="14287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Муниципальное казенное дошкольное образовательное учреждение города Новосибирска «Детский сад № 356 общеразвивающего вида с приоритетным осуществлением познавательно-речевого развития детей»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Заголовок 3"/>
          <p:cNvSpPr>
            <a:spLocks noGrp="1"/>
          </p:cNvSpPr>
          <p:nvPr>
            <p:ph type="ctrTitle"/>
          </p:nvPr>
        </p:nvSpPr>
        <p:spPr>
          <a:xfrm>
            <a:off x="3600450" y="476250"/>
            <a:ext cx="7391400" cy="151288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7030A0"/>
                </a:solidFill>
                <a:latin typeface="Bookman Old Style" pitchFamily="18" charset="0"/>
              </a:rPr>
              <a:t>Взаимодействие с семьями воспитанников</a:t>
            </a:r>
          </a:p>
        </p:txBody>
      </p:sp>
      <p:sp>
        <p:nvSpPr>
          <p:cNvPr id="15769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95700" y="1828800"/>
            <a:ext cx="7392988" cy="35941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70C0"/>
                </a:solidFill>
                <a:latin typeface="Bookman Old Style" pitchFamily="18" charset="0"/>
              </a:rPr>
              <a:t>Программа подчёркивает ценность семьи как основного института воспитания и необходимость развития ответственных и плодотворных отношений с семьями воспитанников.</a:t>
            </a:r>
          </a:p>
          <a:p>
            <a:pPr eaLnBrk="1" hangingPunct="1"/>
            <a:r>
              <a:rPr lang="ru-RU" sz="2800" b="1" smtClean="0">
                <a:solidFill>
                  <a:srgbClr val="FF0000"/>
                </a:solidFill>
                <a:latin typeface="Bookman Old Style" pitchFamily="18" charset="0"/>
              </a:rPr>
              <a:t>РОДИТЕЛИ – ЭТО ПЕРВЫЕ И ГЛАВНЫЕ ВОСПИТАТЕЛИ РЕБЁНКА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7538" y="1473200"/>
            <a:ext cx="11150600" cy="241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Участие родителей в жизни ребёнка не только в ДОУ, но и дома помогает: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Bookman Old Style" pitchFamily="18" charset="0"/>
              </a:rPr>
              <a:t>Преодолеть авторитаризм и увидеть  мир с позиции ребёнка;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Bookman Old Style" pitchFamily="18" charset="0"/>
              </a:rPr>
              <a:t>Относиться к ребёнку как к равному партнёру;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Bookman Old Style" pitchFamily="18" charset="0"/>
              </a:rPr>
              <a:t>Понять, что недопустимо сравнивать его с другими детьми;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Bookman Old Style" pitchFamily="18" charset="0"/>
              </a:rPr>
              <a:t>Знать сильные и слабые стороны ребёнка и учитывать их при воспитании;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Bookman Old Style" pitchFamily="18" charset="0"/>
              </a:rPr>
              <a:t>Проявлять искреннюю заинтересованность в его действиях и быть готовым к эмоциональной поддержке.</a:t>
            </a:r>
          </a:p>
          <a:p>
            <a:pPr eaLnBrk="1" hangingPunct="1"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Bookman Old Style" pitchFamily="18" charset="0"/>
              </a:rPr>
              <a:t>Вовлечение родителей в образовательный процесс важно не потому, что этого хочет воспитатель, а потому, что это необходимо для развития собственного ребёнка.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Заголовок 1"/>
          <p:cNvSpPr>
            <a:spLocks noGrp="1"/>
          </p:cNvSpPr>
          <p:nvPr>
            <p:ph type="ctrTitle"/>
          </p:nvPr>
        </p:nvSpPr>
        <p:spPr>
          <a:xfrm>
            <a:off x="912813" y="914400"/>
            <a:ext cx="10363200" cy="47466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  <a:t>В основу совместной деятельности семьи и дошкольного учреждения заложены следующие принципы:</a:t>
            </a:r>
            <a:b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000" b="1" smtClean="0">
                <a:latin typeface="Bookman Old Style" pitchFamily="18" charset="0"/>
              </a:rPr>
              <a:t/>
            </a:r>
            <a:br>
              <a:rPr lang="ru-RU" sz="2000" b="1" smtClean="0">
                <a:latin typeface="Bookman Old Style" pitchFamily="18" charset="0"/>
              </a:rPr>
            </a:br>
            <a:endParaRPr lang="ru-RU" sz="2000" b="1" smtClean="0">
              <a:latin typeface="Bookman Old Style" pitchFamily="18" charset="0"/>
            </a:endParaRPr>
          </a:p>
        </p:txBody>
      </p:sp>
      <p:sp>
        <p:nvSpPr>
          <p:cNvPr id="1597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1088" y="1555750"/>
            <a:ext cx="10296525" cy="2351088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единый подход к процессу воспитания ребёнка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открытость дошкольного учреждения для родителей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взаимное доверие во взаимоотношениях педагогов и родителей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уважение и доброжелательность друг к другу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дифференцированный подход к каждой семье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равная ответственность педагогов и родителей</a:t>
            </a:r>
            <a:b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000" b="1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000" b="1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000" b="1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000" b="1" smtClean="0">
                <a:solidFill>
                  <a:srgbClr val="0070C0"/>
                </a:solidFill>
                <a:latin typeface="Bookman Old Style" pitchFamily="18" charset="0"/>
              </a:rPr>
            </a:br>
            <a:endParaRPr lang="ru-RU" sz="20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Заголовок 3"/>
          <p:cNvSpPr>
            <a:spLocks noGrp="1"/>
          </p:cNvSpPr>
          <p:nvPr>
            <p:ph type="ctrTitle"/>
          </p:nvPr>
        </p:nvSpPr>
        <p:spPr>
          <a:xfrm>
            <a:off x="3600450" y="476250"/>
            <a:ext cx="7391400" cy="12096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030A0"/>
                </a:solidFill>
                <a:latin typeface="Bookman Old Style" pitchFamily="18" charset="0"/>
              </a:rPr>
              <a:t>Формы работы по взаимодействию с родителями:</a:t>
            </a:r>
            <a:br>
              <a:rPr lang="ru-RU" sz="2800" b="1" smtClean="0">
                <a:solidFill>
                  <a:srgbClr val="7030A0"/>
                </a:solidFill>
                <a:latin typeface="Bookman Old Style" pitchFamily="18" charset="0"/>
              </a:rPr>
            </a:br>
            <a:endParaRPr lang="ru-RU" sz="2800" b="1" smtClean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95700" y="1401763"/>
            <a:ext cx="7392988" cy="4021137"/>
          </a:xfrm>
        </p:spPr>
        <p:txBody>
          <a:bodyPr/>
          <a:lstStyle/>
          <a:p>
            <a:pPr marL="457200" indent="-457200" algn="just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Анкетирование и тестирование</a:t>
            </a:r>
          </a:p>
          <a:p>
            <a:pPr marL="457200" indent="-457200" algn="just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Родительские собрания (проводимые в разных активных формах)</a:t>
            </a:r>
          </a:p>
          <a:p>
            <a:pPr marL="457200" indent="-457200" algn="just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Управление ДОУ через родительские комитеты</a:t>
            </a:r>
          </a:p>
          <a:p>
            <a:pPr marL="457200" indent="-457200" algn="just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Консультирование</a:t>
            </a:r>
          </a:p>
          <a:p>
            <a:pPr marL="457200" indent="-457200" algn="just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Родительские уголки, информационные стенды</a:t>
            </a:r>
          </a:p>
          <a:p>
            <a:pPr marL="457200" indent="-457200" algn="just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Участие в создании развивающей среды</a:t>
            </a:r>
          </a:p>
          <a:p>
            <a:pPr marL="457200" indent="-457200" algn="just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Участие в педагогическом процессе (открытые просмотры, привлечение к подготовке утренников, праздников)</a:t>
            </a:r>
          </a:p>
          <a:p>
            <a:pPr marL="457200" indent="-457200" algn="just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Совместные мероприятия с участием педагогов, воспитанников и родителей (тематические вечера, семейные праздники, проекты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)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Прямоугольник 3"/>
          <p:cNvSpPr>
            <a:spLocks noChangeArrowheads="1"/>
          </p:cNvSpPr>
          <p:nvPr/>
        </p:nvSpPr>
        <p:spPr bwMode="auto">
          <a:xfrm>
            <a:off x="1009650" y="5907088"/>
            <a:ext cx="4559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Спасибо за внимание</a:t>
            </a:r>
          </a:p>
        </p:txBody>
      </p:sp>
      <p:pic>
        <p:nvPicPr>
          <p:cNvPr id="16179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8038" y="295275"/>
            <a:ext cx="71501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Заголовок 3"/>
          <p:cNvSpPr>
            <a:spLocks noGrp="1"/>
          </p:cNvSpPr>
          <p:nvPr>
            <p:ph type="ctrTitle"/>
          </p:nvPr>
        </p:nvSpPr>
        <p:spPr>
          <a:xfrm>
            <a:off x="2709863" y="376238"/>
            <a:ext cx="8964612" cy="5092700"/>
          </a:xfrm>
        </p:spPr>
        <p:txBody>
          <a:bodyPr/>
          <a:lstStyle/>
          <a:p>
            <a:pPr marL="449263" indent="-830263">
              <a:lnSpc>
                <a:spcPts val="3188"/>
              </a:lnSpc>
              <a:spcBef>
                <a:spcPct val="20000"/>
              </a:spcBef>
            </a:pPr>
            <a:r>
              <a:rPr lang="ru-RU" sz="2800" b="1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Основная образовательная программа дошкольного образования(ООП) разработана в соответствии с ФГОС ДО (Приказ Министерства образования и науки РФ от 17 октября 2013 г. №1155) , учетом особенностей образовательного учреждения, образовательных запросов родителей(законных представителей) и потребностей воспитанников.</a:t>
            </a:r>
            <a:r>
              <a:rPr lang="ru-RU" sz="2800" b="1" smtClean="0">
                <a:solidFill>
                  <a:srgbClr val="7030A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7030A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endParaRPr lang="ru-RU" smtClean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4295775" y="5208588"/>
            <a:ext cx="4489450" cy="260350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0713" y="1489075"/>
            <a:ext cx="11087100" cy="3638550"/>
          </a:xfrm>
        </p:spPr>
        <p:txBody>
          <a:bodyPr/>
          <a:lstStyle/>
          <a:p>
            <a:pPr algn="just"/>
            <a:r>
              <a:rPr lang="ru-RU" sz="2800" b="1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ООП разработана в соответствии с основными нормативными документами: </a:t>
            </a:r>
          </a:p>
          <a:p>
            <a:pPr algn="just">
              <a:buFont typeface="Arial" charset="0"/>
              <a:buChar char="•"/>
            </a:pPr>
            <a:r>
              <a:rPr lang="ru-RU" sz="2400" b="1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Закон Российской Федерации «Об образовании» №273-ФЗ, вступивший в силу 1 сентября 2013 г. </a:t>
            </a:r>
          </a:p>
          <a:p>
            <a:pPr algn="just">
              <a:buFont typeface="Arial" charset="0"/>
              <a:buChar char="•"/>
            </a:pPr>
            <a:r>
              <a:rPr lang="ru-RU" sz="2400" b="1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Закон Российской Федерации «Об утверждении федерального государственного образовательного стандарта дошкольного образования» (приказ Министерства образования и науки Российской Федерации № 1155 от 17 октября 2013 года).</a:t>
            </a:r>
          </a:p>
          <a:p>
            <a:pPr algn="just">
              <a:buFont typeface="Arial" charset="0"/>
              <a:buChar char="•"/>
            </a:pPr>
            <a:r>
              <a:rPr lang="ru-RU" sz="2400" b="1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СанПиН 2.4.1.3049-13</a:t>
            </a:r>
          </a:p>
          <a:p>
            <a:pPr>
              <a:lnSpc>
                <a:spcPts val="3188"/>
              </a:lnSpc>
            </a:pPr>
            <a:endParaRPr lang="ru-RU" sz="2800" b="1" smtClean="0">
              <a:solidFill>
                <a:srgbClr val="E46C0A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23863" y="1600200"/>
            <a:ext cx="3592512" cy="120808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151555" name="Объект 1"/>
          <p:cNvSpPr>
            <a:spLocks noGrp="1"/>
          </p:cNvSpPr>
          <p:nvPr>
            <p:ph idx="1"/>
          </p:nvPr>
        </p:nvSpPr>
        <p:spPr>
          <a:xfrm>
            <a:off x="609600" y="1600200"/>
            <a:ext cx="10656888" cy="5556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b="1" smtClean="0">
                <a:solidFill>
                  <a:srgbClr val="FF0066"/>
                </a:solidFill>
                <a:latin typeface="Bookman Old Style" pitchFamily="18" charset="0"/>
              </a:rPr>
              <a:t>Цель реализации Программы:</a:t>
            </a:r>
          </a:p>
          <a:p>
            <a:pPr marL="0" indent="0" algn="ctr">
              <a:buFont typeface="Arial" charset="0"/>
              <a:buNone/>
            </a:pPr>
            <a: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  <a:t>Создать каждому ребенку в детском саду возможность для развития способностей, широкого взаимодействия с миром, активного использования в практике разных видов деятельности, творческой самореализации. </a:t>
            </a:r>
          </a:p>
          <a:p>
            <a:pPr marL="0" indent="0" algn="ctr">
              <a:buFont typeface="Arial" charset="0"/>
              <a:buNone/>
            </a:pPr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Программа направлена на развитие самостоятельности, познавательной и коммуникативной активности, социальной уверенности и ценностных ориентаций, определяющих поведение, деятельность и отношение ребенка к миру.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6"/>
          <p:cNvSpPr>
            <a:spLocks noGrp="1"/>
          </p:cNvSpPr>
          <p:nvPr>
            <p:ph type="title"/>
          </p:nvPr>
        </p:nvSpPr>
        <p:spPr>
          <a:xfrm>
            <a:off x="609600" y="1109663"/>
            <a:ext cx="10972800" cy="6048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Программа учитывает</a:t>
            </a:r>
            <a:br>
              <a:rPr lang="ru-RU" sz="2400" b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возрастные и индивидуальные особенности воспитанников по основным направлениям развития в различных видах деятельности и охватывает следующие образовательные области:</a:t>
            </a:r>
            <a:br>
              <a:rPr lang="ru-RU" sz="2400" b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познавательное развитие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речевое развитие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художественно-эстетическое развитие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физическое развитие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srgbClr val="0070C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579" name="Содержимое 7"/>
          <p:cNvSpPr>
            <a:spLocks noGrp="1"/>
          </p:cNvSpPr>
          <p:nvPr>
            <p:ph sz="half" idx="1"/>
          </p:nvPr>
        </p:nvSpPr>
        <p:spPr>
          <a:xfrm>
            <a:off x="609600" y="2751138"/>
            <a:ext cx="746125" cy="1878012"/>
          </a:xfrm>
        </p:spPr>
        <p:txBody>
          <a:bodyPr/>
          <a:lstStyle/>
          <a:p>
            <a:pPr algn="just"/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580" name="Содержимое 8"/>
          <p:cNvSpPr>
            <a:spLocks noGrp="1"/>
          </p:cNvSpPr>
          <p:nvPr>
            <p:ph sz="half" idx="2"/>
          </p:nvPr>
        </p:nvSpPr>
        <p:spPr>
          <a:xfrm>
            <a:off x="9453563" y="2751138"/>
            <a:ext cx="2487612" cy="18780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Заголовок 1"/>
          <p:cNvSpPr>
            <a:spLocks noGrp="1"/>
          </p:cNvSpPr>
          <p:nvPr>
            <p:ph type="ctrTitle"/>
          </p:nvPr>
        </p:nvSpPr>
        <p:spPr>
          <a:xfrm>
            <a:off x="715963" y="1484313"/>
            <a:ext cx="11023600" cy="622300"/>
          </a:xfrm>
        </p:spPr>
        <p:txBody>
          <a:bodyPr/>
          <a:lstStyle/>
          <a:p>
            <a:pPr indent="449263">
              <a:lnSpc>
                <a:spcPct val="115000"/>
              </a:lnSpc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Программа включает три основных раздел</a:t>
            </a:r>
            <a:r>
              <a:rPr lang="ru-RU" b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                        </a:t>
            </a:r>
            <a:br>
              <a:rPr lang="ru-RU" b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153603" name="Прямоугольник 4"/>
          <p:cNvSpPr>
            <a:spLocks noChangeArrowheads="1"/>
          </p:cNvSpPr>
          <p:nvPr/>
        </p:nvSpPr>
        <p:spPr bwMode="auto">
          <a:xfrm>
            <a:off x="619125" y="1981200"/>
            <a:ext cx="3335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ru-RU" sz="40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целевой</a:t>
            </a:r>
          </a:p>
        </p:txBody>
      </p:sp>
      <p:sp>
        <p:nvSpPr>
          <p:cNvPr id="153604" name="Прямоугольник 7"/>
          <p:cNvSpPr>
            <a:spLocks noChangeArrowheads="1"/>
          </p:cNvSpPr>
          <p:nvPr/>
        </p:nvSpPr>
        <p:spPr bwMode="auto">
          <a:xfrm>
            <a:off x="1974850" y="2478088"/>
            <a:ext cx="574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ru-RU" sz="40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содержательный</a:t>
            </a:r>
            <a:r>
              <a:rPr lang="ru-RU" sz="440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lang="ru-RU">
              <a:latin typeface="Bookman Old Style" pitchFamily="18" charset="0"/>
            </a:endParaRPr>
          </a:p>
        </p:txBody>
      </p:sp>
      <p:sp>
        <p:nvSpPr>
          <p:cNvPr id="153605" name="Прямоугольник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984750" y="3297238"/>
            <a:ext cx="5954713" cy="6477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4000" smtClean="0"/>
              <a:t>      </a:t>
            </a:r>
            <a:r>
              <a:rPr lang="ru-RU" sz="4000" b="1" smtClean="0">
                <a:solidFill>
                  <a:srgbClr val="FF0000"/>
                </a:solidFill>
                <a:latin typeface="Bookman Old Style" pitchFamily="18" charset="0"/>
              </a:rPr>
              <a:t>организационный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7030A0"/>
                </a:solidFill>
                <a:latin typeface="Bookman Old Style" pitchFamily="18" charset="0"/>
              </a:rPr>
              <a:t>Основная образовательная программа дошкольного образования учитывает: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Потребности воспитанников, их родителей,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общественности </a:t>
            </a:r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и социума;</a:t>
            </a:r>
            <a:endParaRPr lang="ru-RU" sz="24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Содержание Программы учитывает возрастные и индивидуальные особенности контингента детей, воспитывающихся в образовательном учреждении, что необходимо для правильной организации образовательного процесса, как в условиях семьи, так и в условиях дошкольного образовательного учреждения.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69925" y="1566863"/>
            <a:ext cx="10793413" cy="3267075"/>
          </a:xfrm>
        </p:spPr>
        <p:txBody>
          <a:bodyPr/>
          <a:lstStyle/>
          <a:p>
            <a:pPr indent="449263" fontAlgn="t"/>
            <a:r>
              <a:rPr lang="ru-RU" sz="2200" b="1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В саду воспитывается168 воспитанников.</a:t>
            </a:r>
          </a:p>
          <a:p>
            <a:pPr indent="449263" fontAlgn="t"/>
            <a:r>
              <a:rPr lang="ru-RU" sz="2200" b="1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 Группы функционируют в режиме</a:t>
            </a:r>
          </a:p>
          <a:p>
            <a:pPr indent="449263" fontAlgn="t"/>
            <a:r>
              <a:rPr lang="ru-RU" sz="2200" b="1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 5 – дневной рабочей недели,</a:t>
            </a:r>
          </a:p>
          <a:p>
            <a:pPr indent="449263" fontAlgn="t"/>
            <a:r>
              <a:rPr lang="ru-RU" sz="2200" b="1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 с 12– часовым пребыванием. </a:t>
            </a:r>
          </a:p>
          <a:p>
            <a:pPr indent="449263" fontAlgn="t"/>
            <a:r>
              <a:rPr lang="ru-RU" sz="2200" b="1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Программа ориентирована на детей в возрасте от 2 до 7(8) лет.</a:t>
            </a:r>
          </a:p>
          <a:p>
            <a:pPr indent="449263" fontAlgn="t"/>
            <a:r>
              <a:rPr lang="ru-RU" sz="2200" b="1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Воспитание и обучение в детском саду </a:t>
            </a:r>
          </a:p>
          <a:p>
            <a:pPr indent="449263" fontAlgn="t"/>
            <a:r>
              <a:rPr lang="ru-RU" sz="2200" b="1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носит светский, общедоступный характер и ведется на русском языке.</a:t>
            </a:r>
            <a:endParaRPr lang="ru-RU" sz="2200" b="1" smtClean="0">
              <a:solidFill>
                <a:srgbClr val="7030A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indent="449263" eaLnBrk="1" hangingPunct="1"/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155651" name="Содержимое 7"/>
          <p:cNvSpPr>
            <a:spLocks noGrp="1"/>
          </p:cNvSpPr>
          <p:nvPr/>
        </p:nvSpPr>
        <p:spPr bwMode="auto">
          <a:xfrm>
            <a:off x="4076700" y="1166813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Заголовок 2"/>
          <p:cNvSpPr>
            <a:spLocks noGrp="1"/>
          </p:cNvSpPr>
          <p:nvPr>
            <p:ph type="ctrTitle"/>
          </p:nvPr>
        </p:nvSpPr>
        <p:spPr>
          <a:xfrm>
            <a:off x="1390650" y="142875"/>
            <a:ext cx="9698038" cy="98583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Распределение детской деятельности </a:t>
            </a:r>
            <a:b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в течение дня</a:t>
            </a:r>
          </a:p>
        </p:txBody>
      </p:sp>
      <p:sp>
        <p:nvSpPr>
          <p:cNvPr id="15667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76413" y="1163638"/>
            <a:ext cx="9312275" cy="33448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FF0000"/>
                </a:solidFill>
                <a:latin typeface="Bookman Old Style" pitchFamily="18" charset="0"/>
              </a:rPr>
              <a:t>Приём детей, индивидуальная работа, самостоятельная игровая, трудовая деятельность детей.</a:t>
            </a:r>
          </a:p>
          <a:p>
            <a:pPr eaLnBrk="1" hangingPunct="1"/>
            <a:r>
              <a:rPr lang="ru-RU" sz="1800" b="1" smtClean="0">
                <a:solidFill>
                  <a:srgbClr val="FF0000"/>
                </a:solidFill>
                <a:latin typeface="Bookman Old Style" pitchFamily="18" charset="0"/>
              </a:rPr>
              <a:t>Коммуникативная деятельность, утренняя гимнастика, игровая деятельность.</a:t>
            </a:r>
          </a:p>
          <a:p>
            <a:pPr eaLnBrk="1" hangingPunct="1"/>
            <a:r>
              <a:rPr lang="ru-RU" sz="1800" b="1" smtClean="0">
                <a:solidFill>
                  <a:schemeClr val="hlink"/>
                </a:solidFill>
                <a:latin typeface="Bookman Old Style" pitchFamily="18" charset="0"/>
              </a:rPr>
              <a:t>Непосредственная образовательная деятельность:</a:t>
            </a:r>
          </a:p>
          <a:p>
            <a:pPr eaLnBrk="1" hangingPunct="1"/>
            <a:r>
              <a:rPr lang="ru-RU" sz="1800" b="1" smtClean="0">
                <a:solidFill>
                  <a:srgbClr val="FF0000"/>
                </a:solidFill>
                <a:latin typeface="Bookman Old Style" pitchFamily="18" charset="0"/>
              </a:rPr>
              <a:t>двигательная, музыкальная деятельность,</a:t>
            </a:r>
          </a:p>
          <a:p>
            <a:pPr eaLnBrk="1" hangingPunct="1"/>
            <a:r>
              <a:rPr lang="ru-RU" sz="1800" b="1" smtClean="0">
                <a:solidFill>
                  <a:srgbClr val="FF0000"/>
                </a:solidFill>
                <a:latin typeface="Bookman Old Style" pitchFamily="18" charset="0"/>
              </a:rPr>
              <a:t>Коммуникативная, продуктивная,</a:t>
            </a:r>
          </a:p>
          <a:p>
            <a:pPr eaLnBrk="1" hangingPunct="1"/>
            <a:r>
              <a:rPr lang="ru-RU" sz="1800" b="1" smtClean="0">
                <a:solidFill>
                  <a:srgbClr val="FF0000"/>
                </a:solidFill>
                <a:latin typeface="Bookman Old Style" pitchFamily="18" charset="0"/>
              </a:rPr>
              <a:t> художественно-эстетическая, </a:t>
            </a:r>
          </a:p>
          <a:p>
            <a:pPr eaLnBrk="1" hangingPunct="1"/>
            <a:r>
              <a:rPr lang="ru-RU" sz="1800" b="1" smtClean="0">
                <a:solidFill>
                  <a:srgbClr val="FF0000"/>
                </a:solidFill>
                <a:latin typeface="Bookman Old Style" pitchFamily="18" charset="0"/>
              </a:rPr>
              <a:t>познавательно-исследовательская деятельность.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527</Words>
  <Application>Microsoft Office PowerPoint</Application>
  <PresentationFormat>Произвольный</PresentationFormat>
  <Paragraphs>62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56</vt:i4>
      </vt:variant>
      <vt:variant>
        <vt:lpstr>Заголовки слайдов</vt:lpstr>
      </vt:variant>
      <vt:variant>
        <vt:i4>14</vt:i4>
      </vt:variant>
    </vt:vector>
  </HeadingPairs>
  <TitlesOfParts>
    <vt:vector size="75" baseType="lpstr">
      <vt:lpstr>Arial</vt:lpstr>
      <vt:lpstr>Calibri</vt:lpstr>
      <vt:lpstr>Bookman Old Style</vt:lpstr>
      <vt:lpstr>Times New Roman</vt:lpstr>
      <vt:lpstr>Wingdings</vt:lpstr>
      <vt:lpstr>1_Тема Office</vt:lpstr>
      <vt:lpstr>2_Тема Office</vt:lpstr>
      <vt:lpstr>3_Тема Office</vt:lpstr>
      <vt:lpstr>Тема4</vt:lpstr>
      <vt:lpstr>1_лица</vt:lpstr>
      <vt:lpstr>Тема Office</vt:lpstr>
      <vt:lpstr>2_Тема4</vt:lpstr>
      <vt:lpstr>3_Тема4</vt:lpstr>
      <vt:lpstr>4_Тема4</vt:lpstr>
      <vt:lpstr>5_Тема4</vt:lpstr>
      <vt:lpstr>6_Тема4</vt:lpstr>
      <vt:lpstr>1_Тема4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3_Тема Office</vt:lpstr>
      <vt:lpstr>3_Тема Office</vt:lpstr>
      <vt:lpstr>3_Тема Office</vt:lpstr>
      <vt:lpstr>3_Тема Office</vt:lpstr>
      <vt:lpstr>3_Тема Office</vt:lpstr>
      <vt:lpstr>3_Тема Office</vt:lpstr>
      <vt:lpstr>3_Тема Office</vt:lpstr>
      <vt:lpstr>3_Тема Office</vt:lpstr>
      <vt:lpstr>3_Тема Office</vt:lpstr>
      <vt:lpstr>3_Тема Office</vt:lpstr>
      <vt:lpstr>3_Тема Office</vt:lpstr>
      <vt:lpstr>Тема4</vt:lpstr>
      <vt:lpstr>Тема4</vt:lpstr>
      <vt:lpstr>Тема4</vt:lpstr>
      <vt:lpstr>Тема4</vt:lpstr>
      <vt:lpstr>Тема4</vt:lpstr>
      <vt:lpstr>Тема4</vt:lpstr>
      <vt:lpstr>Тема4</vt:lpstr>
      <vt:lpstr>Тема4</vt:lpstr>
      <vt:lpstr>Тема4</vt:lpstr>
      <vt:lpstr>Тема4</vt:lpstr>
      <vt:lpstr>Тема4</vt:lpstr>
      <vt:lpstr>Краткая презентация основной образовательной  программы дошкольного образования МКДОУ д/с №356 </vt:lpstr>
      <vt:lpstr>Основная образовательная программа дошкольного образования(ООП) разработана в соответствии с ФГОС ДО (Приказ Министерства образования и науки РФ от 17 октября 2013 г. №1155) , учетом особенностей образовательного учреждения, образовательных запросов родителей(законных представителей) и потребностей воспитанников. </vt:lpstr>
      <vt:lpstr>Слайд 3</vt:lpstr>
      <vt:lpstr>       </vt:lpstr>
      <vt:lpstr>      Программа учитывает возрастные и индивидуальные особенности воспитанников по основным направлениям развития в различных видах деятельности и охватывает следующие образовательные области: познавательное развитие речевое развитие социально-коммуникативное развитие  художественно-эстетическое развитие физическое развитие </vt:lpstr>
      <vt:lpstr>  Программа включает три основных раздел                            </vt:lpstr>
      <vt:lpstr>Основная образовательная программа дошкольного образования учитывает:</vt:lpstr>
      <vt:lpstr>Слайд 8</vt:lpstr>
      <vt:lpstr>Распределение детской деятельности  в течение дня</vt:lpstr>
      <vt:lpstr>Взаимодействие с семьями воспитанников</vt:lpstr>
      <vt:lpstr>Слайд 11</vt:lpstr>
      <vt:lpstr>  В основу совместной деятельности семьи и дошкольного учреждения заложены следующие принципы:    </vt:lpstr>
      <vt:lpstr>Формы работы по взаимодействию с родителями: 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2015-09-03T07:42:59Z</dcterms:created>
  <dcterms:modified xsi:type="dcterms:W3CDTF">2015-09-04T11:01:08Z</dcterms:modified>
</cp:coreProperties>
</file>